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Arv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Arvo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Arvo-italic.fntdata"/><Relationship Id="rId12" Type="http://schemas.openxmlformats.org/officeDocument/2006/relationships/slide" Target="slides/slide7.xml"/><Relationship Id="rId34" Type="http://schemas.openxmlformats.org/officeDocument/2006/relationships/font" Target="fonts/Arv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rv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831a8af8d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831a8af8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f9b4bedc7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f9b4bedc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f9b4bedc7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f9b4bedc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f9b4bedc7_1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f9b4bedc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f9b4bedc7_1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f9b4bed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f9b4bedc7_1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f9b4bedc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f9b4bedc7_1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f9b4bedc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f9b4bedc7_1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f9b4bedc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f9b4bedc7_1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f9b4bedc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f9b4bedc7_1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f9b4bedc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f9b4bedc7_1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f9b4bedc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e643da7e3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e643da7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f9b4bedc7_1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f9b4bedc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9f9f2a76b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9f9f2a7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9f9f2a76b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9f9f2a76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19b63fc4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19b63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643da7e3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643da7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643da7e3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e643da7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643da7e3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643da7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e643da7e3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e643da7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643da7e3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e643da7e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643da7e3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643da7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643da7e3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643da7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Relationship Id="rId6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192.168.43.159\Users\Mirza Arshad Baig\Desktop\NubeEra\PPT studio.png" id="10" name="Google Shape;10;p2"/>
          <p:cNvPicPr preferRelativeResize="0"/>
          <p:nvPr/>
        </p:nvPicPr>
        <p:blipFill rotWithShape="1">
          <a:blip r:embed="rId2">
            <a:alphaModFix/>
          </a:blip>
          <a:srcRect b="30888" l="33141" r="33714" t="29002"/>
          <a:stretch/>
        </p:blipFill>
        <p:spPr>
          <a:xfrm>
            <a:off x="3056756" y="2290088"/>
            <a:ext cx="3030490" cy="225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ies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0" y="30473"/>
            <a:ext cx="9144000" cy="6827524"/>
            <a:chOff x="-3740" y="-2"/>
            <a:chExt cx="9144000" cy="6827524"/>
          </a:xfrm>
        </p:grpSpPr>
        <p:pic>
          <p:nvPicPr>
            <p:cNvPr descr="\\192.168.43.159\Users\Mirza Arshad Baig\Desktop\NubeEra\PPT studio.png" id="17" name="Google Shape;17;p4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18" name="Google Shape;18;p4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"/>
            <p:cNvSpPr/>
            <p:nvPr/>
          </p:nvSpPr>
          <p:spPr>
            <a:xfrm>
              <a:off x="102627" y="-2"/>
              <a:ext cx="5212800" cy="6636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4"/>
          <p:cNvSpPr txBox="1"/>
          <p:nvPr>
            <p:ph type="title"/>
          </p:nvPr>
        </p:nvSpPr>
        <p:spPr>
          <a:xfrm>
            <a:off x="136075" y="30475"/>
            <a:ext cx="51678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00950" y="755125"/>
            <a:ext cx="5202900" cy="5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2847025"/>
            <a:ext cx="15621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s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5"/>
          <p:cNvGrpSpPr/>
          <p:nvPr/>
        </p:nvGrpSpPr>
        <p:grpSpPr>
          <a:xfrm>
            <a:off x="-3740" y="64950"/>
            <a:ext cx="9144000" cy="6762572"/>
            <a:chOff x="-3740" y="64950"/>
            <a:chExt cx="9144000" cy="6762572"/>
          </a:xfrm>
        </p:grpSpPr>
        <p:pic>
          <p:nvPicPr>
            <p:cNvPr descr="\\192.168.43.159\Users\Mirza Arshad Baig\Desktop\NubeEra\PPT studio.png"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27" name="Google Shape;27;p5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28" name="Google Shape;28;p5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5"/>
            <p:cNvSpPr/>
            <p:nvPr/>
          </p:nvSpPr>
          <p:spPr>
            <a:xfrm>
              <a:off x="1090500" y="64950"/>
              <a:ext cx="7009500" cy="7719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50" y="127975"/>
            <a:ext cx="657650" cy="6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675" y="127975"/>
            <a:ext cx="657650" cy="6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>
            <a:off x="-3740" y="64950"/>
            <a:ext cx="9144000" cy="6762572"/>
            <a:chOff x="-3740" y="64950"/>
            <a:chExt cx="9144000" cy="6762572"/>
          </a:xfrm>
        </p:grpSpPr>
        <p:pic>
          <p:nvPicPr>
            <p:cNvPr descr="\\192.168.43.159\Users\Mirza Arshad Baig\Desktop\NubeEra\PPT studio.png"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30888" l="33141" r="33714" t="29002"/>
            <a:stretch/>
          </p:blipFill>
          <p:spPr>
            <a:xfrm>
              <a:off x="3056756" y="2290088"/>
              <a:ext cx="3030490" cy="2255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37" name="Google Shape;37;p6"/>
            <p:cNvPicPr preferRelativeResize="0"/>
            <p:nvPr/>
          </p:nvPicPr>
          <p:blipFill rotWithShape="1">
            <a:blip r:embed="rId3">
              <a:alphaModFix/>
            </a:blip>
            <a:srcRect b="7914" l="0" r="66154" t="17564"/>
            <a:stretch/>
          </p:blipFill>
          <p:spPr>
            <a:xfrm>
              <a:off x="0" y="2290088"/>
              <a:ext cx="3094895" cy="4191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38" name="Google Shape;38;p6"/>
            <p:cNvPicPr preferRelativeResize="0"/>
            <p:nvPr/>
          </p:nvPicPr>
          <p:blipFill rotWithShape="1">
            <a:blip r:embed="rId2">
              <a:alphaModFix/>
            </a:blip>
            <a:srcRect b="1394" l="0" r="0" t="92460"/>
            <a:stretch/>
          </p:blipFill>
          <p:spPr>
            <a:xfrm>
              <a:off x="-3740" y="6482081"/>
              <a:ext cx="9144000" cy="345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6"/>
            <p:cNvSpPr/>
            <p:nvPr/>
          </p:nvSpPr>
          <p:spPr>
            <a:xfrm>
              <a:off x="1090500" y="64950"/>
              <a:ext cx="7009500" cy="771900"/>
            </a:xfrm>
            <a:prstGeom prst="rect">
              <a:avLst/>
            </a:prstGeom>
            <a:solidFill>
              <a:srgbClr val="4271F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374" y="64950"/>
            <a:ext cx="784877" cy="86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25" y="64950"/>
            <a:ext cx="7635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-3740" y="44450"/>
            <a:ext cx="9144000" cy="6783072"/>
            <a:chOff x="-3740" y="44450"/>
            <a:chExt cx="9144000" cy="6783072"/>
          </a:xfrm>
        </p:grpSpPr>
        <p:cxnSp>
          <p:nvCxnSpPr>
            <p:cNvPr id="45" name="Google Shape;45;p7"/>
            <p:cNvCxnSpPr/>
            <p:nvPr/>
          </p:nvCxnSpPr>
          <p:spPr>
            <a:xfrm>
              <a:off x="4587900" y="711150"/>
              <a:ext cx="0" cy="5541300"/>
            </a:xfrm>
            <a:prstGeom prst="straightConnector1">
              <a:avLst/>
            </a:prstGeom>
            <a:noFill/>
            <a:ln cap="flat" cmpd="sng" w="19050">
              <a:solidFill>
                <a:srgbClr val="4271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" name="Google Shape;46;p7"/>
            <p:cNvGrpSpPr/>
            <p:nvPr/>
          </p:nvGrpSpPr>
          <p:grpSpPr>
            <a:xfrm>
              <a:off x="-3740" y="44450"/>
              <a:ext cx="9144000" cy="6783072"/>
              <a:chOff x="-3740" y="44450"/>
              <a:chExt cx="9144000" cy="6783072"/>
            </a:xfrm>
          </p:grpSpPr>
          <p:pic>
            <p:nvPicPr>
              <p:cNvPr descr="\\192.168.43.159\Users\Mirza Arshad Baig\Desktop\NubeEra\PPT studio.png" id="47" name="Google Shape;47;p7"/>
              <p:cNvPicPr preferRelativeResize="0"/>
              <p:nvPr/>
            </p:nvPicPr>
            <p:blipFill rotWithShape="1">
              <a:blip r:embed="rId2">
                <a:alphaModFix/>
              </a:blip>
              <a:srcRect b="30888" l="33141" r="33714" t="29002"/>
              <a:stretch/>
            </p:blipFill>
            <p:spPr>
              <a:xfrm>
                <a:off x="3056756" y="2290088"/>
                <a:ext cx="3030490" cy="2255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48" name="Google Shape;48;p7"/>
              <p:cNvPicPr preferRelativeResize="0"/>
              <p:nvPr/>
            </p:nvPicPr>
            <p:blipFill rotWithShape="1">
              <a:blip r:embed="rId3">
                <a:alphaModFix/>
              </a:blip>
              <a:srcRect b="7914" l="0" r="66154" t="17564"/>
              <a:stretch/>
            </p:blipFill>
            <p:spPr>
              <a:xfrm>
                <a:off x="0" y="2290088"/>
                <a:ext cx="3094895" cy="419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49" name="Google Shape;49;p7"/>
              <p:cNvPicPr preferRelativeResize="0"/>
              <p:nvPr/>
            </p:nvPicPr>
            <p:blipFill rotWithShape="1">
              <a:blip r:embed="rId2">
                <a:alphaModFix/>
              </a:blip>
              <a:srcRect b="1394" l="0" r="0" t="92460"/>
              <a:stretch/>
            </p:blipFill>
            <p:spPr>
              <a:xfrm>
                <a:off x="-3740" y="6482081"/>
                <a:ext cx="9144000" cy="3454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Google Shape;50;p7"/>
              <p:cNvSpPr/>
              <p:nvPr/>
            </p:nvSpPr>
            <p:spPr>
              <a:xfrm>
                <a:off x="1038526" y="44450"/>
                <a:ext cx="3495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7"/>
              <p:cNvSpPr/>
              <p:nvPr/>
            </p:nvSpPr>
            <p:spPr>
              <a:xfrm>
                <a:off x="4645200" y="44459"/>
                <a:ext cx="3495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1066875" y="44450"/>
            <a:ext cx="3420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62300" y="755125"/>
            <a:ext cx="4324800" cy="5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684650" y="755125"/>
            <a:ext cx="4324800" cy="5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3" type="title"/>
          </p:nvPr>
        </p:nvSpPr>
        <p:spPr>
          <a:xfrm>
            <a:off x="4684650" y="44450"/>
            <a:ext cx="34203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098" y="44450"/>
            <a:ext cx="63836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25" y="64950"/>
            <a:ext cx="7635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3740" y="44625"/>
            <a:ext cx="9144000" cy="6782897"/>
            <a:chOff x="-3740" y="44625"/>
            <a:chExt cx="9144000" cy="6782897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4587900" y="1466425"/>
              <a:ext cx="0" cy="4952400"/>
            </a:xfrm>
            <a:prstGeom prst="straightConnector1">
              <a:avLst/>
            </a:prstGeom>
            <a:noFill/>
            <a:ln cap="flat" cmpd="sng" w="19050">
              <a:solidFill>
                <a:srgbClr val="4271F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" name="Google Shape;61;p8"/>
            <p:cNvGrpSpPr/>
            <p:nvPr/>
          </p:nvGrpSpPr>
          <p:grpSpPr>
            <a:xfrm>
              <a:off x="-3740" y="44625"/>
              <a:ext cx="9144000" cy="6782897"/>
              <a:chOff x="-3740" y="44625"/>
              <a:chExt cx="9144000" cy="6782897"/>
            </a:xfrm>
          </p:grpSpPr>
          <p:pic>
            <p:nvPicPr>
              <p:cNvPr descr="\\192.168.43.159\Users\Mirza Arshad Baig\Desktop\NubeEra\PPT studio.png" id="62" name="Google Shape;62;p8"/>
              <p:cNvPicPr preferRelativeResize="0"/>
              <p:nvPr/>
            </p:nvPicPr>
            <p:blipFill rotWithShape="1">
              <a:blip r:embed="rId2">
                <a:alphaModFix/>
              </a:blip>
              <a:srcRect b="30888" l="33141" r="33714" t="29002"/>
              <a:stretch/>
            </p:blipFill>
            <p:spPr>
              <a:xfrm>
                <a:off x="3056756" y="2290088"/>
                <a:ext cx="3030490" cy="22555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63" name="Google Shape;63;p8"/>
              <p:cNvPicPr preferRelativeResize="0"/>
              <p:nvPr/>
            </p:nvPicPr>
            <p:blipFill rotWithShape="1">
              <a:blip r:embed="rId3">
                <a:alphaModFix/>
              </a:blip>
              <a:srcRect b="7914" l="0" r="66154" t="17564"/>
              <a:stretch/>
            </p:blipFill>
            <p:spPr>
              <a:xfrm>
                <a:off x="0" y="2290088"/>
                <a:ext cx="3094895" cy="419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\192.168.43.159\Users\Mirza Arshad Baig\Desktop\NubeEra\PPT studio.png" id="64" name="Google Shape;64;p8"/>
              <p:cNvPicPr preferRelativeResize="0"/>
              <p:nvPr/>
            </p:nvPicPr>
            <p:blipFill rotWithShape="1">
              <a:blip r:embed="rId2">
                <a:alphaModFix/>
              </a:blip>
              <a:srcRect b="1394" l="0" r="0" t="92460"/>
              <a:stretch/>
            </p:blipFill>
            <p:spPr>
              <a:xfrm>
                <a:off x="-3740" y="6482081"/>
                <a:ext cx="9144000" cy="3454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65;p8"/>
              <p:cNvSpPr/>
              <p:nvPr/>
            </p:nvSpPr>
            <p:spPr>
              <a:xfrm>
                <a:off x="4687640" y="814058"/>
                <a:ext cx="44163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90946" y="814058"/>
                <a:ext cx="4337100" cy="6402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8"/>
              <p:cNvSpPr/>
              <p:nvPr/>
            </p:nvSpPr>
            <p:spPr>
              <a:xfrm>
                <a:off x="1102599" y="44625"/>
                <a:ext cx="7054200" cy="663600"/>
              </a:xfrm>
              <a:prstGeom prst="rect">
                <a:avLst/>
              </a:prstGeom>
              <a:solidFill>
                <a:srgbClr val="4271F4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128350" y="44625"/>
            <a:ext cx="69942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118525" y="834900"/>
            <a:ext cx="42720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4722900" y="834900"/>
            <a:ext cx="43479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92052" y="1501550"/>
            <a:ext cx="4324800" cy="48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2" name="Google Shape;72;p8"/>
          <p:cNvSpPr txBox="1"/>
          <p:nvPr>
            <p:ph idx="4" type="body"/>
          </p:nvPr>
        </p:nvSpPr>
        <p:spPr>
          <a:xfrm>
            <a:off x="4699176" y="1533845"/>
            <a:ext cx="4324800" cy="48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098" y="44450"/>
            <a:ext cx="63836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 rotWithShape="1">
          <a:blip r:embed="rId5">
            <a:alphaModFix/>
          </a:blip>
          <a:srcRect b="24907" l="9030" r="8277" t="25007"/>
          <a:stretch/>
        </p:blipFill>
        <p:spPr>
          <a:xfrm>
            <a:off x="40775" y="278700"/>
            <a:ext cx="925125" cy="2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0" y="457200"/>
            <a:ext cx="9657234" cy="6339037"/>
            <a:chOff x="0" y="457200"/>
            <a:chExt cx="9657234" cy="6339037"/>
          </a:xfrm>
        </p:grpSpPr>
        <p:sp>
          <p:nvSpPr>
            <p:cNvPr id="78" name="Google Shape;78;p9"/>
            <p:cNvSpPr txBox="1"/>
            <p:nvPr/>
          </p:nvSpPr>
          <p:spPr>
            <a:xfrm>
              <a:off x="2474713" y="457200"/>
              <a:ext cx="49929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rPr>
                <a:t>???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Important thing is not to stop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GB" sz="2400" u="none" cap="none" strike="noStrike">
                  <a:solidFill>
                    <a:srgbClr val="FF0000"/>
                  </a:solidFill>
                  <a:latin typeface="Poppins"/>
                  <a:ea typeface="Poppins"/>
                  <a:cs typeface="Poppins"/>
                  <a:sym typeface="Poppins"/>
                </a:rPr>
                <a:t>Questioning</a:t>
              </a:r>
              <a:endParaRPr b="1" i="0" sz="2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C:\Users\Mirza Arshad Baig\Desktop\PPT LOGO 1.1.png" id="79" name="Google Shape;79;p9"/>
            <p:cNvPicPr preferRelativeResize="0"/>
            <p:nvPr/>
          </p:nvPicPr>
          <p:blipFill rotWithShape="1">
            <a:blip r:embed="rId2">
              <a:alphaModFix/>
            </a:blip>
            <a:srcRect b="11734" l="40451" r="0" t="18584"/>
            <a:stretch/>
          </p:blipFill>
          <p:spPr>
            <a:xfrm>
              <a:off x="4211960" y="1988840"/>
              <a:ext cx="5445274" cy="336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192.168.43.159\Users\Mirza Arshad Baig\Desktop\NubeEra\PPT studio.png" id="80" name="Google Shape;80;p9"/>
            <p:cNvPicPr preferRelativeResize="0"/>
            <p:nvPr/>
          </p:nvPicPr>
          <p:blipFill rotWithShape="1">
            <a:blip r:embed="rId3">
              <a:alphaModFix/>
            </a:blip>
            <a:srcRect b="1210" l="0" r="0" t="92120"/>
            <a:stretch/>
          </p:blipFill>
          <p:spPr>
            <a:xfrm>
              <a:off x="0" y="6426960"/>
              <a:ext cx="9144000" cy="36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\DESKTOP-VLQ7SHS\Users\Mirza Arshad Baig\Desktop\Rafeeq\22Jul\NE_LOGO_PPT.png" id="81" name="Google Shape;8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584" y="1988840"/>
              <a:ext cx="2061654" cy="13755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826" y="4736740"/>
            <a:ext cx="1212252" cy="13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50" y="3714852"/>
            <a:ext cx="1086675" cy="10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69900" rtl="0" algn="ctr">
              <a:lnSpc>
                <a:spcPct val="115000"/>
              </a:lnSpc>
              <a:spcBef>
                <a:spcPts val="4100"/>
              </a:spcBef>
              <a:spcAft>
                <a:spcPts val="0"/>
              </a:spcAft>
              <a:buSzPts val="990"/>
              <a:buNone/>
            </a:pP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Selenium</a:t>
            </a:r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400" y="1553350"/>
            <a:ext cx="51149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4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Selenium</a:t>
            </a:r>
            <a:endParaRPr b="1" sz="3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371600" marR="152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Test Automation Tool</a:t>
            </a:r>
            <a:endParaRPr b="1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Selenium Popularity: Google Trends Results</a:t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.</a:t>
            </a:r>
            <a:endParaRPr sz="140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100" y="1601213"/>
            <a:ext cx="6967799" cy="36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 that can be Integrate with selenium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.</a:t>
            </a:r>
            <a:endParaRPr sz="140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75" y="1843088"/>
            <a:ext cx="71247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 of </a:t>
            </a:r>
            <a:r>
              <a:rPr lang="en-GB"/>
              <a:t>selenium</a:t>
            </a:r>
            <a:r>
              <a:rPr lang="en-GB"/>
              <a:t> with Other Tools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88" y="1923613"/>
            <a:ext cx="7953076" cy="34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.</a:t>
            </a:r>
            <a:endParaRPr sz="1500"/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Selenium WebDriver ?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88" y="1661674"/>
            <a:ext cx="8011425" cy="40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of Selenium WebDriver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37" y="2389663"/>
            <a:ext cx="7703174" cy="254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of Waits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00"/>
              <a:t>.</a:t>
            </a:r>
            <a:endParaRPr sz="5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26" y="1608901"/>
            <a:ext cx="6967800" cy="364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Types of Waits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100" y="1402788"/>
            <a:ext cx="6967800" cy="451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X-Path ?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825" y="1859188"/>
            <a:ext cx="7162800" cy="36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TestNG ?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1665139"/>
            <a:ext cx="7945350" cy="35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TestNG ?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2" y="1584837"/>
            <a:ext cx="8295975" cy="36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2200"/>
              <a:t>Topics  ?</a:t>
            </a:r>
            <a:endParaRPr b="1" sz="1900"/>
          </a:p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Following  are the topics covered in   this module :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Introduction to Selenium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Selenium WebDriver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Waits  in  Selenium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X-path in  Selenium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TestNG in  Selenium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Jenkins and Selenium Integration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r>
              <a:rPr lang="en-GB"/>
              <a:t> of TestNG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/>
              <a:t>.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51" y="1667901"/>
            <a:ext cx="7071351" cy="39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Integrating Selenium with Jenkins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100" y="1652213"/>
            <a:ext cx="6967800" cy="355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25" y="1359877"/>
            <a:ext cx="6967800" cy="413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/>
              <a:t>What is Testing ?</a:t>
            </a:r>
            <a:endParaRPr sz="3600"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400"/>
              <a:t>.</a:t>
            </a:r>
            <a:endParaRPr b="1" sz="400"/>
          </a:p>
        </p:txBody>
      </p:sp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25" y="1444970"/>
            <a:ext cx="6967800" cy="396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/>
              <a:t>Why  testing ?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"/>
              <a:t>.</a:t>
            </a:r>
            <a:endParaRPr b="1" sz="300"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50" y="1281350"/>
            <a:ext cx="7042501" cy="4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889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200"/>
              <a:t>Problems with Manual Testing ?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.</a:t>
            </a:r>
            <a:endParaRPr sz="600"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25" y="1605175"/>
            <a:ext cx="7011600" cy="36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 Testing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/>
              <a:t>“ It  is performed by using automation tools  to run  test  cases  and like Regression   testing it is also used to check an application from Load, Performance and  Stress point of view”.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525" y="2373513"/>
            <a:ext cx="43434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Testing Vs Automated Testing</a:t>
            </a:r>
            <a:endParaRPr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900"/>
              <a:t>.</a:t>
            </a:r>
            <a:endParaRPr b="1" sz="1900"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00" y="1045515"/>
            <a:ext cx="7011600" cy="47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7620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2000"/>
              <a:t>What is Selenium ?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11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Selenium is a tool which is used to automate web applications across different platforms using different programming languages</a:t>
            </a:r>
            <a:endParaRPr sz="1300"/>
          </a:p>
          <a:p>
            <a:pPr indent="0" lvl="0" marL="411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It is Open source and mainly used for functional and regression </a:t>
            </a:r>
            <a:r>
              <a:rPr lang="en-GB" sz="1300"/>
              <a:t>testing</a:t>
            </a:r>
            <a:r>
              <a:rPr lang="en-GB" sz="1300"/>
              <a:t>.</a:t>
            </a:r>
            <a:endParaRPr sz="1300"/>
          </a:p>
          <a:p>
            <a:pPr indent="0" lvl="0" marL="411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Known for better performance and execution speed</a:t>
            </a:r>
            <a:endParaRPr sz="1300"/>
          </a:p>
          <a:p>
            <a:pPr indent="0" lvl="0" marL="4114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114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/>
              <a:t>Best tool for testing web application.</a:t>
            </a:r>
            <a:endParaRPr sz="13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25" y="1616425"/>
            <a:ext cx="4101600" cy="33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1128325" y="64950"/>
            <a:ext cx="69678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Selenium Supports </a:t>
            </a:r>
            <a:r>
              <a:rPr lang="en-GB"/>
              <a:t>the Following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1084425" y="904400"/>
            <a:ext cx="7011600" cy="5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.</a:t>
            </a:r>
            <a:endParaRPr sz="1400"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25" y="1743787"/>
            <a:ext cx="7011600" cy="38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